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7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0.xml" ContentType="application/vnd.openxmlformats-officedocument.theme+xml"/>
  <Override PartName="/ppt/slideLayouts/slideLayout5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672" r:id="rId3"/>
    <p:sldMasterId id="2147483686" r:id="rId4"/>
    <p:sldMasterId id="2147483693" r:id="rId5"/>
    <p:sldMasterId id="2147483700" r:id="rId6"/>
    <p:sldMasterId id="2147483707" r:id="rId7"/>
    <p:sldMasterId id="2147483721" r:id="rId8"/>
    <p:sldMasterId id="2147483714" r:id="rId9"/>
    <p:sldMasterId id="2147483728" r:id="rId10"/>
    <p:sldMasterId id="2147483735" r:id="rId11"/>
  </p:sldMasterIdLst>
  <p:notesMasterIdLst>
    <p:notesMasterId r:id="rId30"/>
  </p:notesMasterIdLst>
  <p:sldIdLst>
    <p:sldId id="256" r:id="rId12"/>
    <p:sldId id="259" r:id="rId13"/>
    <p:sldId id="257" r:id="rId14"/>
    <p:sldId id="282" r:id="rId15"/>
    <p:sldId id="280" r:id="rId16"/>
    <p:sldId id="284" r:id="rId17"/>
    <p:sldId id="281" r:id="rId18"/>
    <p:sldId id="287" r:id="rId19"/>
    <p:sldId id="288" r:id="rId20"/>
    <p:sldId id="286" r:id="rId21"/>
    <p:sldId id="294" r:id="rId22"/>
    <p:sldId id="295" r:id="rId23"/>
    <p:sldId id="290" r:id="rId24"/>
    <p:sldId id="289" r:id="rId25"/>
    <p:sldId id="291" r:id="rId26"/>
    <p:sldId id="292" r:id="rId27"/>
    <p:sldId id="293" r:id="rId28"/>
    <p:sldId id="26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23C"/>
    <a:srgbClr val="007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59"/>
    <p:restoredTop sz="94619"/>
  </p:normalViewPr>
  <p:slideViewPr>
    <p:cSldViewPr snapToGrid="0" snapToObjects="1" showGuides="1">
      <p:cViewPr varScale="1">
        <p:scale>
          <a:sx n="108" d="100"/>
          <a:sy n="108" d="100"/>
        </p:scale>
        <p:origin x="1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30" d="100"/>
          <a:sy n="130" d="100"/>
        </p:scale>
        <p:origin x="18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A5439-0F54-3641-B2DE-A7B78B420535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DA1B5-3367-AE4B-9D53-2A443A191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03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9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638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32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262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rule YES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FD66-FE28-FC44-882F-C419036589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E6D94-B195-F046-B458-0E0B8D231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1874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15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98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60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973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97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316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62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598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449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9424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2609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961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5606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304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825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5268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9915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3557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8934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02965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161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6456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411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3790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8129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93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5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6220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1719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8461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90249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2114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3463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3525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6722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510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25850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53788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4146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73337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8536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54519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93707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08174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6220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67149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15364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38109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45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1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51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662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891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9" r:id="rId3"/>
    <p:sldLayoutId id="2147483676" r:id="rId4"/>
    <p:sldLayoutId id="2147483680" r:id="rId5"/>
    <p:sldLayoutId id="214748368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22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392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27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43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60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07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53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204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84321C-E349-4383-9392-01C6E336EBAA}"/>
              </a:ext>
            </a:extLst>
          </p:cNvPr>
          <p:cNvSpPr txBox="1"/>
          <p:nvPr/>
        </p:nvSpPr>
        <p:spPr>
          <a:xfrm>
            <a:off x="292962" y="4998128"/>
            <a:ext cx="4234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Series: Two</a:t>
            </a:r>
          </a:p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Webinar: Two</a:t>
            </a:r>
          </a:p>
        </p:txBody>
      </p:sp>
    </p:spTree>
    <p:extLst>
      <p:ext uri="{BB962C8B-B14F-4D97-AF65-F5344CB8AC3E}">
        <p14:creationId xmlns:p14="http://schemas.microsoft.com/office/powerpoint/2010/main" val="131347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430567" y="364320"/>
            <a:ext cx="8259192" cy="1018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NZ" dirty="0"/>
              <a:t>Are you an influential leader? 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A368FF-D1B9-4A49-916D-C032C0DDB800}"/>
              </a:ext>
            </a:extLst>
          </p:cNvPr>
          <p:cNvSpPr txBox="1"/>
          <p:nvPr/>
        </p:nvSpPr>
        <p:spPr>
          <a:xfrm>
            <a:off x="430567" y="2068496"/>
            <a:ext cx="1035580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Are you willing to test yourself?</a:t>
            </a:r>
          </a:p>
          <a:p>
            <a:pPr marL="800100" lvl="1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NZ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Quick </a:t>
            </a:r>
          </a:p>
          <a:p>
            <a:pPr marL="800100" lvl="1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NZ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Easy</a:t>
            </a:r>
          </a:p>
          <a:p>
            <a:pPr marL="800100" lvl="1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NZ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Fun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Self! Customers! IBO’s!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888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How leadership works: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0" y="2360970"/>
            <a:ext cx="12192001" cy="5356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i="1" dirty="0">
                <a:solidFill>
                  <a:srgbClr val="FF0000"/>
                </a:solidFill>
                <a:latin typeface="Helvetica Neue" panose="02000503000000020004" pitchFamily="2" charset="0"/>
              </a:rPr>
              <a:t>X Information</a:t>
            </a:r>
          </a:p>
          <a:p>
            <a:pPr marL="571500" indent="-5715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4000" b="1" i="1" dirty="0" err="1">
                <a:solidFill>
                  <a:schemeClr val="bg1"/>
                </a:solidFill>
                <a:latin typeface="Helvetica Neue" panose="02000503000000020004" pitchFamily="2" charset="0"/>
              </a:rPr>
              <a:t>Ideas</a:t>
            </a:r>
            <a:endParaRPr lang="fr-FR" sz="4000" b="1" i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571500" indent="-5715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40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Inspiration</a:t>
            </a:r>
          </a:p>
          <a:p>
            <a:pPr marL="571500" indent="-5715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40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Influence</a:t>
            </a:r>
          </a:p>
          <a:p>
            <a:pPr algn="ctr">
              <a:lnSpc>
                <a:spcPct val="150000"/>
              </a:lnSpc>
            </a:pPr>
            <a:r>
              <a:rPr lang="en-NZ" sz="40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 </a:t>
            </a:r>
            <a:endParaRPr lang="en-NZ" sz="36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40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C2DADE-9B6D-4FA5-9C27-64803A92C42C}"/>
              </a:ext>
            </a:extLst>
          </p:cNvPr>
          <p:cNvSpPr txBox="1"/>
          <p:nvPr/>
        </p:nvSpPr>
        <p:spPr>
          <a:xfrm>
            <a:off x="2500151" y="2044004"/>
            <a:ext cx="765160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NZ" sz="9600" b="1" dirty="0">
                <a:solidFill>
                  <a:schemeClr val="bg1"/>
                </a:solidFill>
                <a:latin typeface="Helvetica Neue" panose="02000503000000020004" pitchFamily="2" charset="0"/>
              </a:rPr>
              <a:t>Time to Act!</a:t>
            </a:r>
            <a:endParaRPr lang="en-US" sz="96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628650" lvl="1" indent="-171450">
              <a:lnSpc>
                <a:spcPct val="150000"/>
              </a:lnSpc>
              <a:buSzPct val="700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628650" lvl="1" indent="-171450">
              <a:lnSpc>
                <a:spcPct val="150000"/>
              </a:lnSpc>
              <a:buSzPct val="700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59500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CB7BF2-E64A-4898-89EA-AE84A70A4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76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440921-8107-40B0-B7C7-DECAAEC1B2B1}"/>
              </a:ext>
            </a:extLst>
          </p:cNvPr>
          <p:cNvSpPr txBox="1"/>
          <p:nvPr/>
        </p:nvSpPr>
        <p:spPr>
          <a:xfrm>
            <a:off x="303173" y="304327"/>
            <a:ext cx="106429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b="1" dirty="0">
                <a:solidFill>
                  <a:srgbClr val="92D050"/>
                </a:solidFill>
                <a:latin typeface="Helvetica Neue" panose="02000503000000020004" pitchFamily="2" charset="0"/>
              </a:rPr>
              <a:t>Introducing.... My miracle product...</a:t>
            </a:r>
            <a:endParaRPr lang="en-N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697C54-D47C-469D-9245-9B775579C1D2}"/>
              </a:ext>
            </a:extLst>
          </p:cNvPr>
          <p:cNvSpPr txBox="1"/>
          <p:nvPr/>
        </p:nvSpPr>
        <p:spPr>
          <a:xfrm>
            <a:off x="303173" y="1358479"/>
            <a:ext cx="932022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600" dirty="0">
                <a:solidFill>
                  <a:schemeClr val="bg1"/>
                </a:solidFill>
                <a:latin typeface="Helvetica Neue" panose="02000503000000020004" pitchFamily="2" charset="0"/>
              </a:rPr>
              <a:t>Instant neck lift!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600" dirty="0">
                <a:solidFill>
                  <a:schemeClr val="bg1"/>
                </a:solidFill>
                <a:latin typeface="Helvetica Neue" panose="02000503000000020004" pitchFamily="2" charset="0"/>
              </a:rPr>
              <a:t>Jade and Tania’s date night secret!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600" dirty="0">
                <a:solidFill>
                  <a:schemeClr val="bg1"/>
                </a:solidFill>
                <a:latin typeface="Helvetica Neue" panose="02000503000000020004" pitchFamily="2" charset="0"/>
              </a:rPr>
              <a:t>Dare to bare!</a:t>
            </a:r>
          </a:p>
          <a:p>
            <a:pPr marL="1028700" lvl="1" indent="-571500">
              <a:buSzPct val="66000"/>
              <a:buFont typeface="Courier New" panose="02070309020205020404" pitchFamily="49" charset="0"/>
              <a:buChar char="o"/>
            </a:pPr>
            <a:r>
              <a:rPr lang="en-NZ" sz="3600" dirty="0">
                <a:solidFill>
                  <a:schemeClr val="bg1"/>
                </a:solidFill>
                <a:latin typeface="Helvetica Neue" panose="02000503000000020004" pitchFamily="2" charset="0"/>
              </a:rPr>
              <a:t>Younger skin in seconds</a:t>
            </a:r>
          </a:p>
          <a:p>
            <a:pPr marL="1028700" lvl="1" indent="-571500">
              <a:buSzPct val="66000"/>
              <a:buFont typeface="Courier New" panose="02070309020205020404" pitchFamily="49" charset="0"/>
              <a:buChar char="o"/>
            </a:pPr>
            <a:r>
              <a:rPr lang="en-NZ" sz="3600" dirty="0">
                <a:solidFill>
                  <a:schemeClr val="bg1"/>
                </a:solidFill>
                <a:latin typeface="Helvetica Neue" panose="02000503000000020004" pitchFamily="2" charset="0"/>
              </a:rPr>
              <a:t>Smooths</a:t>
            </a:r>
          </a:p>
          <a:p>
            <a:pPr marL="1028700" lvl="1" indent="-571500">
              <a:buSzPct val="66000"/>
              <a:buFont typeface="Courier New" panose="02070309020205020404" pitchFamily="49" charset="0"/>
              <a:buChar char="o"/>
            </a:pPr>
            <a:r>
              <a:rPr lang="en-NZ" sz="3600" dirty="0">
                <a:solidFill>
                  <a:schemeClr val="bg1"/>
                </a:solidFill>
                <a:latin typeface="Helvetica Neue" panose="02000503000000020004" pitchFamily="2" charset="0"/>
              </a:rPr>
              <a:t>Softens</a:t>
            </a:r>
          </a:p>
          <a:p>
            <a:pPr marL="1028700" lvl="1" indent="-571500">
              <a:buSzPct val="66000"/>
              <a:buFont typeface="Courier New" panose="02070309020205020404" pitchFamily="49" charset="0"/>
              <a:buChar char="o"/>
            </a:pPr>
            <a:r>
              <a:rPr lang="en-NZ" sz="3600" dirty="0">
                <a:solidFill>
                  <a:schemeClr val="bg1"/>
                </a:solidFill>
                <a:latin typeface="Helvetica Neue" panose="02000503000000020004" pitchFamily="2" charset="0"/>
              </a:rPr>
              <a:t>Blends</a:t>
            </a:r>
          </a:p>
          <a:p>
            <a:pPr marL="1028700" lvl="1" indent="-571500">
              <a:buSzPct val="66000"/>
              <a:buFont typeface="Courier New" panose="02070309020205020404" pitchFamily="49" charset="0"/>
              <a:buChar char="o"/>
            </a:pPr>
            <a:r>
              <a:rPr lang="en-NZ" sz="3600" dirty="0">
                <a:solidFill>
                  <a:schemeClr val="bg1"/>
                </a:solidFill>
                <a:latin typeface="Helvetica Neue" panose="02000503000000020004" pitchFamily="2" charset="0"/>
              </a:rPr>
              <a:t>Camouflages</a:t>
            </a:r>
          </a:p>
          <a:p>
            <a:pPr marL="1028700" lvl="1" indent="-571500">
              <a:buSzPct val="66000"/>
              <a:buFont typeface="Courier New" panose="02070309020205020404" pitchFamily="49" charset="0"/>
              <a:buChar char="o"/>
            </a:pPr>
            <a:r>
              <a:rPr lang="en-NZ" sz="3600" dirty="0">
                <a:solidFill>
                  <a:schemeClr val="bg1"/>
                </a:solidFill>
                <a:latin typeface="Helvetica Neue" panose="02000503000000020004" pitchFamily="2" charset="0"/>
              </a:rPr>
              <a:t>Reflects flaws - harsh light and night!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56112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D9290-2D07-4D6F-82D3-B04097EFA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18" y="399168"/>
            <a:ext cx="9831663" cy="1325563"/>
          </a:xfrm>
        </p:spPr>
        <p:txBody>
          <a:bodyPr>
            <a:normAutofit/>
          </a:bodyPr>
          <a:lstStyle/>
          <a:p>
            <a:r>
              <a:rPr lang="en-NZ" dirty="0"/>
              <a:t>It’s time to blitz your business!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59D23-0ADA-47D7-9E07-B5666545DBB8}"/>
              </a:ext>
            </a:extLst>
          </p:cNvPr>
          <p:cNvSpPr/>
          <p:nvPr/>
        </p:nvSpPr>
        <p:spPr>
          <a:xfrm>
            <a:off x="1" y="1797729"/>
            <a:ext cx="12191999" cy="50602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40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789701D0-49A0-4482-901A-910717325D4B}"/>
              </a:ext>
            </a:extLst>
          </p:cNvPr>
          <p:cNvSpPr txBox="1">
            <a:spLocks/>
          </p:cNvSpPr>
          <p:nvPr/>
        </p:nvSpPr>
        <p:spPr>
          <a:xfrm>
            <a:off x="1808086" y="2532364"/>
            <a:ext cx="6918665" cy="34389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NZ" sz="3200" dirty="0">
              <a:solidFill>
                <a:srgbClr val="007AB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C810AB-461B-41AD-8118-6641CE3B00F0}"/>
              </a:ext>
            </a:extLst>
          </p:cNvPr>
          <p:cNvSpPr txBox="1"/>
          <p:nvPr/>
        </p:nvSpPr>
        <p:spPr>
          <a:xfrm>
            <a:off x="1504722" y="1912166"/>
            <a:ext cx="9363011" cy="440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Short-term sales boost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Long-term customer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A new IBO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Recognition and rewards from Cerule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Anyone can make the top ten!</a:t>
            </a:r>
          </a:p>
          <a:p>
            <a:pPr marL="800100" lvl="1" indent="-3429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AU/NZ!</a:t>
            </a:r>
          </a:p>
          <a:p>
            <a:pPr marL="800100" lvl="1" indent="-3429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Rest of world!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04882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4E2B0D-BF76-4373-A01E-1EE094F3062B}"/>
              </a:ext>
            </a:extLst>
          </p:cNvPr>
          <p:cNvSpPr txBox="1"/>
          <p:nvPr/>
        </p:nvSpPr>
        <p:spPr>
          <a:xfrm>
            <a:off x="303173" y="481881"/>
            <a:ext cx="10642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6000" b="1" dirty="0">
                <a:solidFill>
                  <a:srgbClr val="92D050"/>
                </a:solidFill>
                <a:latin typeface="Helvetica Neue" panose="02000503000000020004" pitchFamily="2" charset="0"/>
              </a:rPr>
              <a:t>We provide you drive!</a:t>
            </a:r>
            <a:endParaRPr lang="en-NZ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61F3C5-635B-4EEF-BDB2-4F3509D7C31C}"/>
              </a:ext>
            </a:extLst>
          </p:cNvPr>
          <p:cNvSpPr txBox="1"/>
          <p:nvPr/>
        </p:nvSpPr>
        <p:spPr>
          <a:xfrm>
            <a:off x="303173" y="2496204"/>
            <a:ext cx="932022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4400" dirty="0">
                <a:solidFill>
                  <a:schemeClr val="bg1"/>
                </a:solidFill>
                <a:latin typeface="Helvetica Neue" panose="02000503000000020004" pitchFamily="2" charset="0"/>
              </a:rPr>
              <a:t>TWO FOR ONE!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NZ" sz="4400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4400" dirty="0">
                <a:solidFill>
                  <a:schemeClr val="bg1"/>
                </a:solidFill>
                <a:latin typeface="Helvetica Neue" panose="02000503000000020004" pitchFamily="2" charset="0"/>
              </a:rPr>
              <a:t>FORTY-EIGHT HOURS ONLY!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20354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1F3C5-635B-4EEF-BDB2-4F3509D7C31C}"/>
              </a:ext>
            </a:extLst>
          </p:cNvPr>
          <p:cNvSpPr txBox="1"/>
          <p:nvPr/>
        </p:nvSpPr>
        <p:spPr>
          <a:xfrm>
            <a:off x="471849" y="658527"/>
            <a:ext cx="932022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4800" dirty="0">
                <a:solidFill>
                  <a:schemeClr val="bg1"/>
                </a:solidFill>
                <a:latin typeface="Helvetica Neue" panose="02000503000000020004" pitchFamily="2" charset="0"/>
              </a:rPr>
              <a:t>Call everyone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NZ" sz="4800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4800" dirty="0">
                <a:solidFill>
                  <a:schemeClr val="bg1"/>
                </a:solidFill>
                <a:latin typeface="Helvetica Neue" panose="02000503000000020004" pitchFamily="2" charset="0"/>
              </a:rPr>
              <a:t>Text/pm everyone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NZ" sz="4800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4800" dirty="0">
                <a:solidFill>
                  <a:schemeClr val="bg1"/>
                </a:solidFill>
                <a:latin typeface="Helvetica Neue" panose="02000503000000020004" pitchFamily="2" charset="0"/>
              </a:rPr>
              <a:t>Promote on social media pages (and follow up!!) 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63676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290945" y="976544"/>
            <a:ext cx="9300081" cy="52429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BUY ONE GET ONE FREE ends Thursday 7pm PST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(Your team must call Cerule Services and referrer your name to get the deal)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E66E18-8D12-445F-844B-FD0D0F2F783D}"/>
              </a:ext>
            </a:extLst>
          </p:cNvPr>
          <p:cNvSpPr/>
          <p:nvPr/>
        </p:nvSpPr>
        <p:spPr>
          <a:xfrm>
            <a:off x="209529" y="253738"/>
            <a:ext cx="16466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Helvetica Neue" panose="02000503000000020004" pitchFamily="2" charset="0"/>
              </a:rPr>
              <a:t>USA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DA72112-C4D5-4397-AA34-B53500F90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2688" l="9903" r="89744">
                        <a14:foregroundMark x1="57560" y1="87875" x2="65606" y2="92438"/>
                        <a14:foregroundMark x1="65606" y1="92438" x2="72818" y2="92615"/>
                        <a14:foregroundMark x1="76088" y1="92445" x2="81061" y2="88597"/>
                        <a14:foregroundMark x1="57383" y1="10625" x2="66844" y2="8563"/>
                        <a14:foregroundMark x1="66844" y1="8563" x2="77365" y2="8938"/>
                        <a14:foregroundMark x1="77365" y1="8938" x2="68700" y2="8938"/>
                        <a14:foregroundMark x1="65429" y1="8000" x2="57737" y2="8000"/>
                        <a14:foregroundMark x1="15296" y1="11000" x2="19726" y2="10837"/>
                        <a14:foregroundMark x1="46340" y1="11624" x2="40141" y2="90250"/>
                        <a14:foregroundMark x1="31211" y1="30188" x2="29620" y2="21813"/>
                        <a14:foregroundMark x1="29620" y1="21813" x2="22193" y2="39500"/>
                        <a14:foregroundMark x1="22193" y1="39500" x2="25111" y2="31688"/>
                        <a14:foregroundMark x1="25111" y1="31688" x2="38196" y2="18375"/>
                        <a14:foregroundMark x1="38196" y1="18375" x2="37489" y2="27500"/>
                        <a14:foregroundMark x1="37489" y1="27500" x2="34660" y2="27187"/>
                        <a14:backgroundMark x1="76658" y1="93063" x2="71706" y2="93188"/>
                        <a14:backgroundMark x1="82317" y1="87250" x2="82670" y2="89063"/>
                        <a14:backgroundMark x1="55703" y1="8000" x2="56145" y2="14125"/>
                        <a14:backgroundMark x1="46773" y1="10750" x2="19098" y2="10125"/>
                        <a14:backgroundMark x1="75243" y1="92938" x2="75243" y2="92938"/>
                        <a14:backgroundMark x1="77188" y1="92938" x2="73298" y2="93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6890" y="1731146"/>
            <a:ext cx="3247430" cy="459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78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290945" y="985421"/>
            <a:ext cx="9300081" cy="52341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BUY ONE GET ONE FREE ends Friday </a:t>
            </a:r>
            <a:r>
              <a:rPr lang="en-US">
                <a:solidFill>
                  <a:schemeClr val="bg1"/>
                </a:solidFill>
              </a:rPr>
              <a:t>12pm EST (QLD)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(Your team must call Cerule Services and referrer your name to get the deal)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E66E18-8D12-445F-844B-FD0D0F2F783D}"/>
              </a:ext>
            </a:extLst>
          </p:cNvPr>
          <p:cNvSpPr/>
          <p:nvPr/>
        </p:nvSpPr>
        <p:spPr>
          <a:xfrm>
            <a:off x="209529" y="253738"/>
            <a:ext cx="31470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Helvetica Neue" panose="02000503000000020004" pitchFamily="2" charset="0"/>
              </a:rPr>
              <a:t>Australia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99272D-3ED9-4D95-84BA-A33892539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2688" l="9903" r="89744">
                        <a14:foregroundMark x1="57560" y1="87875" x2="65606" y2="92438"/>
                        <a14:foregroundMark x1="65606" y1="92438" x2="72818" y2="92615"/>
                        <a14:foregroundMark x1="76088" y1="92445" x2="81061" y2="88597"/>
                        <a14:foregroundMark x1="57383" y1="10625" x2="66844" y2="8563"/>
                        <a14:foregroundMark x1="66844" y1="8563" x2="77365" y2="8938"/>
                        <a14:foregroundMark x1="77365" y1="8938" x2="68700" y2="8938"/>
                        <a14:foregroundMark x1="65429" y1="8000" x2="57737" y2="8000"/>
                        <a14:foregroundMark x1="15296" y1="11000" x2="19726" y2="10837"/>
                        <a14:foregroundMark x1="46340" y1="11624" x2="40141" y2="90250"/>
                        <a14:foregroundMark x1="31211" y1="30188" x2="29620" y2="21813"/>
                        <a14:foregroundMark x1="29620" y1="21813" x2="22193" y2="39500"/>
                        <a14:foregroundMark x1="22193" y1="39500" x2="25111" y2="31688"/>
                        <a14:foregroundMark x1="25111" y1="31688" x2="38196" y2="18375"/>
                        <a14:foregroundMark x1="38196" y1="18375" x2="37489" y2="27500"/>
                        <a14:foregroundMark x1="37489" y1="27500" x2="34660" y2="27187"/>
                        <a14:backgroundMark x1="76658" y1="93063" x2="71706" y2="93188"/>
                        <a14:backgroundMark x1="82317" y1="87250" x2="82670" y2="89063"/>
                        <a14:backgroundMark x1="55703" y1="8000" x2="56145" y2="14125"/>
                        <a14:backgroundMark x1="46773" y1="10750" x2="19098" y2="10125"/>
                        <a14:backgroundMark x1="75243" y1="92938" x2="75243" y2="92938"/>
                        <a14:backgroundMark x1="77188" y1="92938" x2="73298" y2="93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6890" y="1731146"/>
            <a:ext cx="3247430" cy="459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52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290945" y="958788"/>
            <a:ext cx="9300081" cy="52607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BUY ONE GET ONE FREE ends Friday 2pm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(Your team must call Cerule Services and referrer your name to get the deal)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E66E18-8D12-445F-844B-FD0D0F2F783D}"/>
              </a:ext>
            </a:extLst>
          </p:cNvPr>
          <p:cNvSpPr/>
          <p:nvPr/>
        </p:nvSpPr>
        <p:spPr>
          <a:xfrm>
            <a:off x="209529" y="253738"/>
            <a:ext cx="46089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Helvetica Neue" panose="02000503000000020004" pitchFamily="2" charset="0"/>
              </a:rPr>
              <a:t>New Zealand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B1D480-7AB9-4E8E-8E66-37AFC201E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2688" l="9903" r="89744">
                        <a14:foregroundMark x1="57560" y1="87875" x2="65606" y2="92438"/>
                        <a14:foregroundMark x1="65606" y1="92438" x2="72818" y2="92615"/>
                        <a14:foregroundMark x1="76088" y1="92445" x2="81061" y2="88597"/>
                        <a14:foregroundMark x1="57383" y1="10625" x2="66844" y2="8563"/>
                        <a14:foregroundMark x1="66844" y1="8563" x2="77365" y2="8938"/>
                        <a14:foregroundMark x1="77365" y1="8938" x2="68700" y2="8938"/>
                        <a14:foregroundMark x1="65429" y1="8000" x2="57737" y2="8000"/>
                        <a14:foregroundMark x1="15296" y1="11000" x2="19726" y2="10837"/>
                        <a14:foregroundMark x1="46340" y1="11624" x2="40141" y2="90250"/>
                        <a14:foregroundMark x1="31211" y1="30188" x2="29620" y2="21813"/>
                        <a14:foregroundMark x1="29620" y1="21813" x2="22193" y2="39500"/>
                        <a14:foregroundMark x1="22193" y1="39500" x2="25111" y2="31688"/>
                        <a14:foregroundMark x1="25111" y1="31688" x2="38196" y2="18375"/>
                        <a14:foregroundMark x1="38196" y1="18375" x2="37489" y2="27500"/>
                        <a14:foregroundMark x1="37489" y1="27500" x2="34660" y2="27187"/>
                        <a14:backgroundMark x1="76658" y1="93063" x2="71706" y2="93188"/>
                        <a14:backgroundMark x1="82317" y1="87250" x2="82670" y2="89063"/>
                        <a14:backgroundMark x1="55703" y1="8000" x2="56145" y2="14125"/>
                        <a14:backgroundMark x1="46773" y1="10750" x2="19098" y2="10125"/>
                        <a14:backgroundMark x1="75243" y1="92938" x2="75243" y2="92938"/>
                        <a14:backgroundMark x1="77188" y1="92938" x2="73298" y2="93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6890" y="1731146"/>
            <a:ext cx="3247430" cy="459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08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C2DADE-9B6D-4FA5-9C27-64803A92C42C}"/>
              </a:ext>
            </a:extLst>
          </p:cNvPr>
          <p:cNvSpPr txBox="1"/>
          <p:nvPr/>
        </p:nvSpPr>
        <p:spPr>
          <a:xfrm>
            <a:off x="1677486" y="640913"/>
            <a:ext cx="7651605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Sell don't tell!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Make it personal </a:t>
            </a:r>
          </a:p>
          <a:p>
            <a:pPr marL="914400" lvl="1" indent="-457200">
              <a:buSzPct val="66000"/>
              <a:buFont typeface="Courier New" panose="02070309020205020404" pitchFamily="49" charset="0"/>
              <a:buChar char="o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The reason I love CC cream is....</a:t>
            </a:r>
          </a:p>
          <a:p>
            <a:pPr marL="914400" lvl="1" indent="-457200">
              <a:buSzPct val="66000"/>
              <a:buFont typeface="Courier New" panose="02070309020205020404" pitchFamily="49" charset="0"/>
              <a:buChar char="o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The difference CC cream makes for me is....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Sell the results!</a:t>
            </a:r>
          </a:p>
          <a:p>
            <a:pPr marL="914400" lvl="1" indent="-457200">
              <a:buSzPct val="66000"/>
              <a:buFont typeface="Courier New" panose="02070309020205020404" pitchFamily="49" charset="0"/>
              <a:buChar char="o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Your neck will look softer, younger, and more glowing.</a:t>
            </a:r>
          </a:p>
          <a:p>
            <a:pPr marL="914400" lvl="1" indent="-457200">
              <a:buSzPct val="66000"/>
              <a:buFont typeface="Courier New" panose="02070309020205020404" pitchFamily="49" charset="0"/>
              <a:buChar char="o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You’re going to tell me this is the best product you’ve ever used.</a:t>
            </a:r>
          </a:p>
          <a:p>
            <a:pPr marL="628650" lvl="1" indent="-171450">
              <a:lnSpc>
                <a:spcPct val="150000"/>
              </a:lnSpc>
              <a:buSzPct val="70000"/>
              <a:buFont typeface="Courier New" panose="02070309020205020404" pitchFamily="49" charset="0"/>
              <a:buChar char="o"/>
            </a:pPr>
            <a:endParaRPr lang="en-US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628650" lvl="1" indent="-171450">
              <a:lnSpc>
                <a:spcPct val="150000"/>
              </a:lnSpc>
              <a:buSzPct val="70000"/>
              <a:buFont typeface="Courier New" panose="02070309020205020404" pitchFamily="49" charset="0"/>
              <a:buChar char="o"/>
            </a:pPr>
            <a:endParaRPr lang="en-US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endParaRPr lang="en-NZ" sz="1600" dirty="0"/>
          </a:p>
        </p:txBody>
      </p:sp>
    </p:spTree>
    <p:extLst>
      <p:ext uri="{BB962C8B-B14F-4D97-AF65-F5344CB8AC3E}">
        <p14:creationId xmlns:p14="http://schemas.microsoft.com/office/powerpoint/2010/main" val="2093724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Be in to win!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84C579-F09A-4C7B-807F-4F924C53B1B4}"/>
              </a:ext>
            </a:extLst>
          </p:cNvPr>
          <p:cNvSpPr/>
          <p:nvPr/>
        </p:nvSpPr>
        <p:spPr>
          <a:xfrm>
            <a:off x="713214" y="2827759"/>
            <a:ext cx="10934794" cy="1565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400" b="1" dirty="0">
                <a:solidFill>
                  <a:schemeClr val="bg1"/>
                </a:solidFill>
                <a:latin typeface="Helvetica Neue" panose="02000503000000020004" pitchFamily="2" charset="0"/>
              </a:rPr>
              <a:t>Top seller will win 3 FREE Instant Tensor Serum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4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309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D9290-2D07-4D6F-82D3-B04097EFA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93" y="386015"/>
            <a:ext cx="9831663" cy="1325563"/>
          </a:xfrm>
        </p:spPr>
        <p:txBody>
          <a:bodyPr>
            <a:normAutofit/>
          </a:bodyPr>
          <a:lstStyle/>
          <a:p>
            <a:r>
              <a:rPr lang="en-NZ" dirty="0"/>
              <a:t>Visualize this response…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59D23-0ADA-47D7-9E07-B5666545DBB8}"/>
              </a:ext>
            </a:extLst>
          </p:cNvPr>
          <p:cNvSpPr/>
          <p:nvPr/>
        </p:nvSpPr>
        <p:spPr>
          <a:xfrm>
            <a:off x="1" y="1797729"/>
            <a:ext cx="12191999" cy="50602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40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789701D0-49A0-4482-901A-910717325D4B}"/>
              </a:ext>
            </a:extLst>
          </p:cNvPr>
          <p:cNvSpPr txBox="1">
            <a:spLocks/>
          </p:cNvSpPr>
          <p:nvPr/>
        </p:nvSpPr>
        <p:spPr>
          <a:xfrm>
            <a:off x="1808086" y="2532364"/>
            <a:ext cx="6918665" cy="34389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NZ" sz="3200" dirty="0">
              <a:solidFill>
                <a:srgbClr val="007AB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C810AB-461B-41AD-8118-6641CE3B00F0}"/>
              </a:ext>
            </a:extLst>
          </p:cNvPr>
          <p:cNvSpPr txBox="1"/>
          <p:nvPr/>
        </p:nvSpPr>
        <p:spPr>
          <a:xfrm>
            <a:off x="1717786" y="1978155"/>
            <a:ext cx="9363011" cy="4547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NZ" sz="2800" b="1" dirty="0">
                <a:solidFill>
                  <a:srgbClr val="0070C0"/>
                </a:solidFill>
                <a:latin typeface="Helvetica Neue" panose="02000503000000020004" pitchFamily="2" charset="0"/>
              </a:rPr>
              <a:t>Customers: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I want this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I need this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This is too good to resist – I’ll buy two and get four!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I could sell this!</a:t>
            </a:r>
          </a:p>
          <a:p>
            <a:pPr lvl="0">
              <a:lnSpc>
                <a:spcPct val="150000"/>
              </a:lnSpc>
            </a:pPr>
            <a:r>
              <a:rPr lang="en-NZ" sz="2800" b="1" dirty="0">
                <a:solidFill>
                  <a:srgbClr val="0070C0"/>
                </a:solidFill>
                <a:latin typeface="Helvetica Neue" panose="02000503000000020004" pitchFamily="2" charset="0"/>
              </a:rPr>
              <a:t>IBO’s</a:t>
            </a:r>
            <a:endParaRPr lang="en-NZ" sz="2500" b="1" dirty="0">
              <a:solidFill>
                <a:srgbClr val="0070C0"/>
              </a:solidFill>
              <a:latin typeface="Helvetica Neue" panose="02000503000000020004" pitchFamily="2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I’m running with this!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I’m in it to win it!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NZ" sz="2500" b="1" dirty="0">
              <a:solidFill>
                <a:srgbClr val="0070C0"/>
              </a:solidFill>
              <a:latin typeface="Helvetica Neue" panose="02000503000000020004" pitchFamily="2" charset="0"/>
            </a:endParaRP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4630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5A5CE-FE66-4996-9A9F-B4940489E837}"/>
              </a:ext>
            </a:extLst>
          </p:cNvPr>
          <p:cNvSpPr txBox="1"/>
          <p:nvPr/>
        </p:nvSpPr>
        <p:spPr>
          <a:xfrm>
            <a:off x="862467" y="384226"/>
            <a:ext cx="10642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6000" b="1" dirty="0">
                <a:solidFill>
                  <a:srgbClr val="92D050"/>
                </a:solidFill>
                <a:latin typeface="Helvetica Neue" panose="02000503000000020004" pitchFamily="2" charset="0"/>
              </a:rPr>
              <a:t>Did I succeed?</a:t>
            </a:r>
            <a:endParaRPr lang="en-NZ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6D545C-FC44-4539-A491-FC60EE9A6D20}"/>
              </a:ext>
            </a:extLst>
          </p:cNvPr>
          <p:cNvSpPr txBox="1"/>
          <p:nvPr/>
        </p:nvSpPr>
        <p:spPr>
          <a:xfrm>
            <a:off x="1625945" y="1785990"/>
            <a:ext cx="932022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Did I give you a great idea (SPARK!)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Are you inspired to ACT?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Did I influence you to:</a:t>
            </a:r>
          </a:p>
          <a:p>
            <a:pPr marL="1028700" lvl="1" indent="-571500">
              <a:buSzPct val="66000"/>
              <a:buFont typeface="Courier New" panose="02070309020205020404" pitchFamily="49" charset="0"/>
              <a:buChar char="o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Work the 48- hour sale</a:t>
            </a:r>
          </a:p>
          <a:p>
            <a:pPr marL="1028700" lvl="1" indent="-571500">
              <a:buSzPct val="66000"/>
              <a:buFont typeface="Courier New" panose="02070309020205020404" pitchFamily="49" charset="0"/>
              <a:buChar char="o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Rally your IBOs</a:t>
            </a:r>
          </a:p>
          <a:p>
            <a:pPr marL="1028700" lvl="1" indent="-571500">
              <a:buSzPct val="66000"/>
              <a:buFont typeface="Courier New" panose="02070309020205020404" pitchFamily="49" charset="0"/>
              <a:buChar char="o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Start NOW!!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NZ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Find out next week...</a:t>
            </a:r>
          </a:p>
          <a:p>
            <a:endParaRPr lang="en-NZ" sz="1600" dirty="0"/>
          </a:p>
        </p:txBody>
      </p:sp>
    </p:spTree>
    <p:extLst>
      <p:ext uri="{BB962C8B-B14F-4D97-AF65-F5344CB8AC3E}">
        <p14:creationId xmlns:p14="http://schemas.microsoft.com/office/powerpoint/2010/main" val="4107163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6600" dirty="0">
                <a:solidFill>
                  <a:srgbClr val="A4D23C"/>
                </a:solidFill>
              </a:rPr>
              <a:t>How leadership works: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379556-5F2F-483D-8252-00CC8117DABD}"/>
              </a:ext>
            </a:extLst>
          </p:cNvPr>
          <p:cNvSpPr/>
          <p:nvPr/>
        </p:nvSpPr>
        <p:spPr>
          <a:xfrm>
            <a:off x="1276674" y="3481924"/>
            <a:ext cx="732732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6600" b="1" dirty="0">
                <a:solidFill>
                  <a:schemeClr val="bg1"/>
                </a:solidFill>
                <a:latin typeface="Helvetica Neue" panose="02000503000000020004" pitchFamily="2" charset="0"/>
              </a:rPr>
              <a:t>Ready... set.... go!</a:t>
            </a:r>
          </a:p>
        </p:txBody>
      </p:sp>
      <p:pic>
        <p:nvPicPr>
          <p:cNvPr id="5" name="Graphic 4" descr="Run">
            <a:extLst>
              <a:ext uri="{FF2B5EF4-FFF2-40B4-BE49-F238E27FC236}">
                <a16:creationId xmlns:a16="http://schemas.microsoft.com/office/drawing/2014/main" id="{E5132730-1C73-42CA-A3DE-F796DEA29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7800" y="3417916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015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56412"/>
      </p:ext>
    </p:extLst>
  </p:cSld>
  <p:clrMapOvr>
    <a:masterClrMapping/>
  </p:clrMapOvr>
</p:sld>
</file>

<file path=ppt/theme/theme1.xml><?xml version="1.0" encoding="utf-8"?>
<a:theme xmlns:a="http://schemas.openxmlformats.org/drawingml/2006/main" name="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erule YES -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2204</TotalTime>
  <Words>392</Words>
  <Application>Microsoft Office PowerPoint</Application>
  <PresentationFormat>Widescreen</PresentationFormat>
  <Paragraphs>89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18</vt:i4>
      </vt:variant>
    </vt:vector>
  </HeadingPairs>
  <TitlesOfParts>
    <vt:vector size="34" baseType="lpstr">
      <vt:lpstr>Arial</vt:lpstr>
      <vt:lpstr>Calibri</vt:lpstr>
      <vt:lpstr>Courier New</vt:lpstr>
      <vt:lpstr>Helvetica Neue</vt:lpstr>
      <vt:lpstr>Wingdings</vt:lpstr>
      <vt:lpstr>Cerule YES - LOGO</vt:lpstr>
      <vt:lpstr>Cerule YES - Title Slide</vt:lpstr>
      <vt:lpstr>1_Cerule YES</vt:lpstr>
      <vt:lpstr>2_Cerule YES</vt:lpstr>
      <vt:lpstr>3_Cerule YES</vt:lpstr>
      <vt:lpstr>4_Cerule YES</vt:lpstr>
      <vt:lpstr>5_Cerule YES</vt:lpstr>
      <vt:lpstr>7_Cerule YES</vt:lpstr>
      <vt:lpstr>6_Cerule YES</vt:lpstr>
      <vt:lpstr>8_Cerule YES</vt:lpstr>
      <vt:lpstr>1_Cerule YES - LOGO</vt:lpstr>
      <vt:lpstr>PowerPoint Presentation</vt:lpstr>
      <vt:lpstr>PowerPoint Presentation</vt:lpstr>
      <vt:lpstr>How leadership works:</vt:lpstr>
      <vt:lpstr>PowerPoint Presentation</vt:lpstr>
      <vt:lpstr>PowerPoint Presentation</vt:lpstr>
      <vt:lpstr>PowerPoint Presentation</vt:lpstr>
      <vt:lpstr>It’s time to blitz your business!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 in to win!</vt:lpstr>
      <vt:lpstr>Visualize this response…</vt:lpstr>
      <vt:lpstr>PowerPoint Presentation</vt:lpstr>
      <vt:lpstr>How leadership works: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Roehrig</dc:creator>
  <cp:lastModifiedBy>New Zealand</cp:lastModifiedBy>
  <cp:revision>167</cp:revision>
  <dcterms:created xsi:type="dcterms:W3CDTF">2018-10-02T23:48:35Z</dcterms:created>
  <dcterms:modified xsi:type="dcterms:W3CDTF">2019-04-15T04:55:38Z</dcterms:modified>
</cp:coreProperties>
</file>